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65" r:id="rId5"/>
    <p:sldId id="264" r:id="rId6"/>
    <p:sldId id="267" r:id="rId7"/>
    <p:sldId id="258" r:id="rId8"/>
    <p:sldId id="268" r:id="rId9"/>
    <p:sldId id="269" r:id="rId10"/>
    <p:sldId id="270" r:id="rId11"/>
    <p:sldId id="271" r:id="rId12"/>
    <p:sldId id="262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0DE61-A85B-443F-9E0A-B92250A00068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C8461-E18D-48B6-91D5-965CBA3079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091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0DE61-A85B-443F-9E0A-B92250A00068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C8461-E18D-48B6-91D5-965CBA3079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8966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0DE61-A85B-443F-9E0A-B92250A00068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C8461-E18D-48B6-91D5-965CBA3079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0523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0DE61-A85B-443F-9E0A-B92250A00068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C8461-E18D-48B6-91D5-965CBA3079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6794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0DE61-A85B-443F-9E0A-B92250A00068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C8461-E18D-48B6-91D5-965CBA3079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2703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0DE61-A85B-443F-9E0A-B92250A00068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C8461-E18D-48B6-91D5-965CBA3079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5018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0DE61-A85B-443F-9E0A-B92250A00068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C8461-E18D-48B6-91D5-965CBA3079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7485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0DE61-A85B-443F-9E0A-B92250A00068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C8461-E18D-48B6-91D5-965CBA3079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7161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0DE61-A85B-443F-9E0A-B92250A00068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C8461-E18D-48B6-91D5-965CBA3079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255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0DE61-A85B-443F-9E0A-B92250A00068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C8461-E18D-48B6-91D5-965CBA3079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9914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0DE61-A85B-443F-9E0A-B92250A00068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C8461-E18D-48B6-91D5-965CBA3079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0547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A0DE61-A85B-443F-9E0A-B92250A00068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CC8461-E18D-48B6-91D5-965CBA3079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4954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www.sunhome.ru/i/wallpapers/2/vozdushnii-sinii.1024x6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251" y="0"/>
            <a:ext cx="91752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364379" y="1907716"/>
            <a:ext cx="8496943" cy="2398446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64379" y="2229776"/>
            <a:ext cx="849694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«Формы организации занятий с учётом особенностей психического развития детей с РАС»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-44097" y="260648"/>
            <a:ext cx="918809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Муниципальное бюджетное общеобразовательное учреждение </a:t>
            </a:r>
          </a:p>
          <a:p>
            <a:pPr algn="ctr"/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наро-фоминская средняя общеобразовательная школа №4 с УИОП</a:t>
            </a:r>
          </a:p>
          <a:p>
            <a:pPr algn="ctr"/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(Дошкольная образовательная площадка №1 детский сад №9)</a:t>
            </a:r>
            <a:endParaRPr lang="ru-RU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72070" y="4405463"/>
            <a:ext cx="2889252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ru-RU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</a:rPr>
              <a:t>Подготовила:</a:t>
            </a:r>
          </a:p>
          <a:p>
            <a:pPr algn="r"/>
            <a:r>
              <a:rPr lang="ru-RU" sz="28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</a:rPr>
              <a:t>Фионова</a:t>
            </a:r>
            <a:r>
              <a:rPr lang="ru-RU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</a:rPr>
              <a:t> С.П. </a:t>
            </a:r>
          </a:p>
          <a:p>
            <a:pPr algn="r"/>
            <a:r>
              <a:rPr lang="ru-RU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</a:rPr>
              <a:t>педагог-психолог</a:t>
            </a:r>
          </a:p>
        </p:txBody>
      </p:sp>
    </p:spTree>
    <p:extLst>
      <p:ext uri="{BB962C8B-B14F-4D97-AF65-F5344CB8AC3E}">
        <p14:creationId xmlns:p14="http://schemas.microsoft.com/office/powerpoint/2010/main" val="293480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4" descr="https://www.sunhome.ru/i/wallpapers/2/vozdushnii-sinii.1024x6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251" y="0"/>
            <a:ext cx="91752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AutoShape 2" descr="https://c8.alamy.com/comp/DDFE56/blue-check-mark-white-background-DDFE5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00125" y="160338"/>
            <a:ext cx="851249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Примеры игр, которые могут использоваться в ходе занятия: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91741" y="5692465"/>
            <a:ext cx="852088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2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7030A0"/>
                </a:solidFill>
              </a:rPr>
              <a:t>Цель всего этого действия – ребёнку должно понравится именно ВЗАИМОДЕЙСТВИЕ в игре. Это первые шаги к коммуникации.</a:t>
            </a:r>
            <a:endParaRPr lang="ru-RU" sz="22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srgbClr val="7030A0"/>
              </a:solidFill>
            </a:endParaRPr>
          </a:p>
        </p:txBody>
      </p:sp>
      <p:pic>
        <p:nvPicPr>
          <p:cNvPr id="3074" name="Picture 2" descr="https://3.bp.blogspot.com/-oC3wwnd_OBY/XL2CslxnpHI/AAAAAAAAAC8/kLfCiA6Jato6r2fseItAa1b8EXMjMi0CQCLcBGAs/s1600/DSC_00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85" y="1332866"/>
            <a:ext cx="2766931" cy="3257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guide.alibaba.com/image/i4/free-shipping-childrens-joy-country-handrails-trampoline-trampoline-bungee-jumping-bed-with-foldable-home-with-a-small-indoor-trampoline-safety/TB14YRoGXXXXXbLXpXXXXXXXXXX_!!0-item_pi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788" y="2596573"/>
            <a:ext cx="2900867" cy="292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C:\Users\ДС9-3\Desktop\igry-s-mychom-2_5f77f93bd717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360666"/>
            <a:ext cx="2999438" cy="3004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1810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s://www.sunhome.ru/i/wallpapers/2/vozdushnii-sinii.1024x6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251" y="0"/>
            <a:ext cx="91752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00125" y="160338"/>
            <a:ext cx="851249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Что еще поможет наладить взаимосвязь с аутичным ребенком в ходе занятия?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34824" y="1628800"/>
            <a:ext cx="3960440" cy="129614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Использование указательных жестов</a:t>
            </a:r>
            <a:endParaRPr lang="ru-RU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411760" y="3233365"/>
            <a:ext cx="3960440" cy="129614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Удержание игрушек на уровне лица взрослого</a:t>
            </a:r>
            <a:endParaRPr lang="ru-RU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722134" y="4797152"/>
            <a:ext cx="3960440" cy="129614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Активные эмоции: показывать всей мимикой, что вы радуетесь, злитесь, грустите</a:t>
            </a:r>
            <a:endParaRPr lang="ru-RU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105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4" descr="https://www.sunhome.ru/i/wallpapers/2/vozdushnii-sinii.1024x6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251" y="0"/>
            <a:ext cx="91752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AutoShape 2" descr="https://c8.alamy.com/comp/DDFE56/blue-check-mark-white-background-DDFE5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6" name="Picture 2" descr="https://sun9-1.userapi.com/impg/fRo5vBvaaMpw5r6sqpljTjhCuL3RFZ4-12CQCA/s6dPGzbKn7E.jpg?size=811x1080&amp;quality=96&amp;sign=7ea930e7e7282e26b2f570e9b16fc8d2&amp;type=alb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36" y="692696"/>
            <a:ext cx="4109523" cy="547260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882474" y="2136338"/>
            <a:ext cx="3809056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Спасибо</a:t>
            </a:r>
          </a:p>
          <a:p>
            <a:pPr algn="ctr"/>
            <a:r>
              <a:rPr lang="ru-RU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з</a:t>
            </a:r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а</a:t>
            </a:r>
          </a:p>
          <a:p>
            <a:pPr algn="ctr"/>
            <a:r>
              <a:rPr lang="ru-RU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</a:t>
            </a:r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993663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https://www.sunhome.ru/i/wallpapers/2/vozdushnii-sinii.1024x6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251" y="0"/>
            <a:ext cx="91752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-45127" y="171797"/>
            <a:ext cx="916834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Расстройство потребности в контакте с окружающими – один из основных критериев аутизма.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29187" y="1556792"/>
            <a:ext cx="8896047" cy="914400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Классический </a:t>
            </a:r>
            <a:r>
              <a:rPr lang="ru-RU" sz="2400" b="1" dirty="0" err="1" smtClean="0">
                <a:solidFill>
                  <a:srgbClr val="002060"/>
                </a:solidFill>
              </a:rPr>
              <a:t>аутист</a:t>
            </a:r>
            <a:r>
              <a:rPr lang="ru-RU" sz="2400" b="1" dirty="0" smtClean="0">
                <a:solidFill>
                  <a:srgbClr val="002060"/>
                </a:solidFill>
              </a:rPr>
              <a:t> избегает всех видов контактов. Но имеются исключения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2715" y="2780928"/>
            <a:ext cx="8896047" cy="914400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Ребенок избегает общения со сверстниками. Предпочитает взрослых. Может избегать любых контактов или общаться крайне избирательно.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29188" y="4005064"/>
            <a:ext cx="8896047" cy="914400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Ребенок плохо переносит, когда кто-то подходит к нему слишком близко, дотрагивается до него (иногда вообще этого не допускает)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29188" y="5263500"/>
            <a:ext cx="8896047" cy="914400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Ребенок уклоняется от прямого взгляда (смотрит краем глаза). У него может быть «пустой» взгляд «в никуда»; взгляд «мимо» или «сквозь» собеседника. 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295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https://www.sunhome.ru/i/wallpapers/2/vozdushnii-sinii.1024x6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251" y="0"/>
            <a:ext cx="91752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-45127" y="620688"/>
            <a:ext cx="91683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Расстройство поведения и деятельности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29187" y="1556792"/>
            <a:ext cx="8896047" cy="914400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000" b="1" dirty="0">
                <a:solidFill>
                  <a:srgbClr val="002060"/>
                </a:solidFill>
              </a:rPr>
              <a:t>Ребенок не играет, а совершает напоминающие игру стереотипные действия (катает машинку, перекладывает предметы).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2715" y="2780928"/>
            <a:ext cx="8896047" cy="914400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У ребенка могут быть повторяющиеся (стереотипные) странные вычурные движения (вращения, хлопки, сложные телодвижения)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29188" y="4005064"/>
            <a:ext cx="8896047" cy="914400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Ребенок склонен к бессмысленным ритуалам и к однообразным рутинным действиям (часами режет бумагу или перебирает пуговицы)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29188" y="5263500"/>
            <a:ext cx="8896047" cy="914400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000" b="1" dirty="0">
                <a:solidFill>
                  <a:srgbClr val="002060"/>
                </a:solidFill>
              </a:rPr>
              <a:t>У ребенка бывают проявления, напоминающие истерические (агрессивные выходки, пронзительный плач, припадки), но они отличаются от истерики по своим причинам.</a:t>
            </a:r>
          </a:p>
        </p:txBody>
      </p:sp>
    </p:spTree>
    <p:extLst>
      <p:ext uri="{BB962C8B-B14F-4D97-AF65-F5344CB8AC3E}">
        <p14:creationId xmlns:p14="http://schemas.microsoft.com/office/powerpoint/2010/main" val="33936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https://www.sunhome.ru/i/wallpapers/2/vozdushnii-sinii.1024x6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251" y="0"/>
            <a:ext cx="91752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-45127" y="620688"/>
            <a:ext cx="91683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Расстройство восприятия и внимания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29187" y="1556792"/>
            <a:ext cx="8896047" cy="914400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000" b="1" dirty="0">
                <a:solidFill>
                  <a:srgbClr val="002060"/>
                </a:solidFill>
              </a:rPr>
              <a:t>Сверхчувствительность. Дети воспринимают как болезненные вполне</a:t>
            </a:r>
          </a:p>
          <a:p>
            <a:pPr lvl="0" algn="ctr"/>
            <a:r>
              <a:rPr lang="ru-RU" sz="2000" b="1" dirty="0">
                <a:solidFill>
                  <a:srgbClr val="002060"/>
                </a:solidFill>
              </a:rPr>
              <a:t>нейтральные вещи: зрительные образы, звуки. 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2715" y="2780928"/>
            <a:ext cx="8896047" cy="914400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Нечувствительность. Ребенок не замечает значимые чувственные сигналы: «не видит» крупного яркого объекта прямо перед носом; не «слышит» громкого звука.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29188" y="4005064"/>
            <a:ext cx="8896047" cy="914400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Избирательность восприятия и внимания. Дети замечают объекты одного типа (например, зрительные) и не воспринимают других (слуховые)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29188" y="5263500"/>
            <a:ext cx="8896047" cy="914400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000" b="1" dirty="0">
                <a:solidFill>
                  <a:srgbClr val="002060"/>
                </a:solidFill>
              </a:rPr>
              <a:t>Дети могут быть неспособны соотносить между собой сигналы разного</a:t>
            </a:r>
          </a:p>
          <a:p>
            <a:pPr lvl="0" algn="ctr"/>
            <a:r>
              <a:rPr lang="ru-RU" sz="2000" b="1" dirty="0">
                <a:solidFill>
                  <a:srgbClr val="002060"/>
                </a:solidFill>
              </a:rPr>
              <a:t>происхождения. </a:t>
            </a:r>
          </a:p>
        </p:txBody>
      </p:sp>
    </p:spTree>
    <p:extLst>
      <p:ext uri="{BB962C8B-B14F-4D97-AF65-F5344CB8AC3E}">
        <p14:creationId xmlns:p14="http://schemas.microsoft.com/office/powerpoint/2010/main" val="257699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s://www.sunhome.ru/i/wallpapers/2/vozdushnii-sinii.1024x6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251" y="0"/>
            <a:ext cx="91752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sun9-14.userapi.com/impf/Mhzns1azyhKVICPGqxvyU253m1_nwwB8TxbRRg/ntbj0SfIFdA.jpg?size=1280x657&amp;quality=95&amp;sign=abd05d4facd2675e7d505ddb33b89f3c&amp;type=alb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79560"/>
            <a:ext cx="8280920" cy="4250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Крест 4"/>
          <p:cNvSpPr/>
          <p:nvPr/>
        </p:nvSpPr>
        <p:spPr>
          <a:xfrm>
            <a:off x="7632340" y="2168860"/>
            <a:ext cx="360040" cy="360040"/>
          </a:xfrm>
          <a:prstGeom prst="plus">
            <a:avLst>
              <a:gd name="adj" fmla="val 35484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Крест 6"/>
          <p:cNvSpPr/>
          <p:nvPr/>
        </p:nvSpPr>
        <p:spPr>
          <a:xfrm>
            <a:off x="7766869" y="2984897"/>
            <a:ext cx="360040" cy="360040"/>
          </a:xfrm>
          <a:prstGeom prst="plus">
            <a:avLst>
              <a:gd name="adj" fmla="val 35484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Крест 7"/>
          <p:cNvSpPr/>
          <p:nvPr/>
        </p:nvSpPr>
        <p:spPr>
          <a:xfrm>
            <a:off x="6591362" y="3164917"/>
            <a:ext cx="180020" cy="180020"/>
          </a:xfrm>
          <a:prstGeom prst="plus">
            <a:avLst>
              <a:gd name="adj" fmla="val 35484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Крест 8"/>
          <p:cNvSpPr/>
          <p:nvPr/>
        </p:nvSpPr>
        <p:spPr>
          <a:xfrm>
            <a:off x="5364088" y="2777257"/>
            <a:ext cx="360040" cy="360040"/>
          </a:xfrm>
          <a:prstGeom prst="plus">
            <a:avLst>
              <a:gd name="adj" fmla="val 35484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Крест 9"/>
          <p:cNvSpPr/>
          <p:nvPr/>
        </p:nvSpPr>
        <p:spPr>
          <a:xfrm>
            <a:off x="5004048" y="2168860"/>
            <a:ext cx="360040" cy="360040"/>
          </a:xfrm>
          <a:prstGeom prst="plus">
            <a:avLst>
              <a:gd name="adj" fmla="val 35484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Крест 10"/>
          <p:cNvSpPr/>
          <p:nvPr/>
        </p:nvSpPr>
        <p:spPr>
          <a:xfrm>
            <a:off x="4824028" y="3344937"/>
            <a:ext cx="360040" cy="360040"/>
          </a:xfrm>
          <a:prstGeom prst="plus">
            <a:avLst>
              <a:gd name="adj" fmla="val 35484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607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4" descr="https://www.sunhome.ru/i/wallpapers/2/vozdushnii-sinii.1024x6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251" y="0"/>
            <a:ext cx="91752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116632"/>
            <a:ext cx="8784976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Мотивация к выполнению действий у такого ребенка – это не познание и не одобрение (как у нормы). Для него удовольствие лежит, прежде всего, в теле.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07975" y="2636912"/>
            <a:ext cx="8512497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Виды ощущений, через которые нужно работать с ребёнком:</a:t>
            </a:r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Вестибулярные </a:t>
            </a:r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Проприоцептивные</a:t>
            </a:r>
            <a:endParaRPr lang="ru-RU" sz="2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Тактильные</a:t>
            </a:r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Аудиальные</a:t>
            </a:r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Визуальные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</a:endParaRPr>
          </a:p>
        </p:txBody>
      </p:sp>
      <p:sp>
        <p:nvSpPr>
          <p:cNvPr id="19" name="AutoShape 2" descr="https://c8.alamy.com/comp/DDFE56/blue-check-mark-white-background-DDFE5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15751" y="5085184"/>
            <a:ext cx="850472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</a:rPr>
              <a:t>Нужно определить, какие виды ощущений вызывают у ребёнка большую реакцию. И заложить в основу занятия эти ощущения.</a:t>
            </a:r>
            <a:endParaRPr lang="ru-RU" sz="32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594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4" descr="https://www.sunhome.ru/i/wallpapers/2/vozdushnii-sinii.1024x6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251" y="0"/>
            <a:ext cx="91752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116632"/>
            <a:ext cx="878497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Учитывая особенности психического развития детей с РАС, необходимо выстраивать работу следующим образом: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23549" y="2601059"/>
            <a:ext cx="3672408" cy="1465312"/>
          </a:xfrm>
          <a:prstGeom prst="roundRect">
            <a:avLst/>
          </a:prstGeom>
          <a:solidFill>
            <a:schemeClr val="accent5">
              <a:lumMod val="40000"/>
              <a:lumOff val="60000"/>
              <a:alpha val="64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11560" y="2733550"/>
            <a:ext cx="367240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Формировать адаптивные </a:t>
            </a:r>
            <a:r>
              <a:rPr lang="ru-RU" sz="2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формы поведения 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148064" y="2607605"/>
            <a:ext cx="3384376" cy="1465312"/>
          </a:xfrm>
          <a:prstGeom prst="roundRect">
            <a:avLst/>
          </a:prstGeom>
          <a:solidFill>
            <a:schemeClr val="accent5">
              <a:lumMod val="40000"/>
              <a:lumOff val="60000"/>
              <a:alpha val="64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С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пособность к продуктивному 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взаимодействию со взрослыми</a:t>
            </a:r>
          </a:p>
        </p:txBody>
      </p:sp>
      <p:sp>
        <p:nvSpPr>
          <p:cNvPr id="10" name="Стрелка вниз 9"/>
          <p:cNvSpPr/>
          <p:nvPr/>
        </p:nvSpPr>
        <p:spPr>
          <a:xfrm rot="2599747">
            <a:off x="2999570" y="1589721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 rot="19005085">
            <a:off x="5726943" y="1589943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20230" y="4755658"/>
            <a:ext cx="2784037" cy="1177280"/>
          </a:xfrm>
          <a:prstGeom prst="roundRect">
            <a:avLst/>
          </a:prstGeom>
          <a:solidFill>
            <a:schemeClr val="accent5">
              <a:lumMod val="40000"/>
              <a:lumOff val="60000"/>
              <a:alpha val="64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79512" y="4882632"/>
            <a:ext cx="276793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П</a:t>
            </a:r>
            <a:r>
              <a:rPr lang="ru-RU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ривлекать внимание ребенка </a:t>
            </a:r>
            <a:r>
              <a:rPr lang="ru-RU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к себе и своим действиям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191759" y="4747137"/>
            <a:ext cx="2736141" cy="1194321"/>
          </a:xfrm>
          <a:prstGeom prst="roundRect">
            <a:avLst/>
          </a:prstGeom>
          <a:solidFill>
            <a:schemeClr val="accent5">
              <a:lumMod val="40000"/>
              <a:lumOff val="60000"/>
              <a:alpha val="64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/>
                <a:ea typeface="Calibri"/>
              </a:rPr>
              <a:t>Развивать 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/>
                <a:ea typeface="Calibri"/>
              </a:rPr>
              <a:t>способности повторять за взрослым те или иные движения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117641" y="4747137"/>
            <a:ext cx="2736141" cy="1194321"/>
          </a:xfrm>
          <a:prstGeom prst="roundRect">
            <a:avLst/>
          </a:prstGeom>
          <a:solidFill>
            <a:schemeClr val="accent5">
              <a:lumMod val="40000"/>
              <a:lumOff val="60000"/>
              <a:alpha val="64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/>
                <a:ea typeface="Calibri"/>
              </a:rPr>
              <a:t>Слышать 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/>
                <a:ea typeface="Calibri"/>
              </a:rPr>
              <a:t>и воспринимать речь взрослого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sp>
        <p:nvSpPr>
          <p:cNvPr id="19" name="AutoShape 2" descr="https://c8.alamy.com/comp/DDFE56/blue-check-mark-white-background-DDFE5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http://www.woolfsnacks.eu/img/ye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9058" y="4125312"/>
            <a:ext cx="540050" cy="523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http://www.woolfsnacks.eu/img/ye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1975" y="4125311"/>
            <a:ext cx="540050" cy="523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http://www.woolfsnacks.eu/img/ye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125310"/>
            <a:ext cx="540050" cy="523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0886" y="6093296"/>
            <a:ext cx="88471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</a:rPr>
              <a:t>Всего этого можно добиться только через игру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1753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4" descr="https://www.sunhome.ru/i/wallpapers/2/vozdushnii-sinii.1024x6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251" y="0"/>
            <a:ext cx="91752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AutoShape 2" descr="https://c8.alamy.com/comp/DDFE56/blue-check-mark-white-background-DDFE5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00125" y="548680"/>
            <a:ext cx="85124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Главные принципы в начале работы:</a:t>
            </a: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2262305" y="1236635"/>
            <a:ext cx="4588135" cy="118425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БЫСТРО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262304" y="2564903"/>
            <a:ext cx="4588135" cy="118425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ПРОСТО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2262306" y="3861048"/>
            <a:ext cx="4588135" cy="118425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ИНТЕРЕСНО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9798" y="5301208"/>
            <a:ext cx="850464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7030A0"/>
                </a:solidFill>
              </a:rPr>
              <a:t>Длительность одного предъявляемого задания вначале может составлять всего </a:t>
            </a:r>
            <a:r>
              <a:rPr lang="ru-RU" sz="24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7030A0"/>
                </a:solidFill>
              </a:rPr>
              <a:t>15-30 </a:t>
            </a:r>
            <a:r>
              <a:rPr lang="ru-RU" sz="24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7030A0"/>
                </a:solidFill>
              </a:rPr>
              <a:t>секунд! Смогли привлечь внимание – уже хорошо.</a:t>
            </a:r>
            <a:endParaRPr lang="ru-RU" sz="24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786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4" descr="https://www.sunhome.ru/i/wallpapers/2/vozdushnii-sinii.1024x6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251" y="0"/>
            <a:ext cx="91752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AutoShape 2" descr="https://c8.alamy.com/comp/DDFE56/blue-check-mark-white-background-DDFE5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00125" y="160338"/>
            <a:ext cx="851249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Примеры игр, которые могут использоваться в ходе занятия:</a:t>
            </a:r>
            <a:endParaRPr lang="ru-RU" dirty="0"/>
          </a:p>
        </p:txBody>
      </p:sp>
      <p:pic>
        <p:nvPicPr>
          <p:cNvPr id="2050" name="Picture 2" descr="https://sun9-71.userapi.com/impf/AWmV9aPlG7vjFj2rN2dkvrtfNDIwZXl_rzZvwQ/Q7KGf5DOqfM.jpg?size=1080x1080&amp;quality=96&amp;sign=5b16c21e485d98b29ba68ef006cbcb8a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397538"/>
            <a:ext cx="4244206" cy="4244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un9-81.userapi.com/impf/DO92puTMJD7frTg9yqU7cMpgum_q7ElGekVl0Q/uzuhaz42uv0.jpg?size=1080x1080&amp;quality=96&amp;sign=2216b2828ce0125dd4ce80da000e0e8d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166" y="1397538"/>
            <a:ext cx="4244206" cy="4244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1655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410</TotalTime>
  <Words>522</Words>
  <Application>Microsoft Office PowerPoint</Application>
  <PresentationFormat>Экран (4:3)</PresentationFormat>
  <Paragraphs>54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ДС9-3</dc:creator>
  <cp:lastModifiedBy>ДС9-3</cp:lastModifiedBy>
  <cp:revision>35</cp:revision>
  <dcterms:created xsi:type="dcterms:W3CDTF">2021-02-17T10:55:01Z</dcterms:created>
  <dcterms:modified xsi:type="dcterms:W3CDTF">2022-04-07T11:01:19Z</dcterms:modified>
</cp:coreProperties>
</file>